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9" r:id="rId3"/>
    <p:sldId id="264" r:id="rId4"/>
    <p:sldId id="265" r:id="rId5"/>
    <p:sldId id="266" r:id="rId6"/>
    <p:sldId id="267" r:id="rId7"/>
    <p:sldId id="269" r:id="rId8"/>
    <p:sldId id="271" r:id="rId9"/>
    <p:sldId id="272" r:id="rId10"/>
    <p:sldId id="268" r:id="rId11"/>
    <p:sldId id="290" r:id="rId12"/>
    <p:sldId id="302" r:id="rId13"/>
    <p:sldId id="277" r:id="rId14"/>
    <p:sldId id="259" r:id="rId15"/>
    <p:sldId id="258" r:id="rId16"/>
    <p:sldId id="257" r:id="rId17"/>
    <p:sldId id="301" r:id="rId18"/>
    <p:sldId id="300" r:id="rId19"/>
    <p:sldId id="279" r:id="rId20"/>
    <p:sldId id="281" r:id="rId21"/>
    <p:sldId id="282" r:id="rId22"/>
    <p:sldId id="278" r:id="rId23"/>
    <p:sldId id="283" r:id="rId24"/>
    <p:sldId id="285" r:id="rId25"/>
    <p:sldId id="284" r:id="rId26"/>
    <p:sldId id="303" r:id="rId27"/>
    <p:sldId id="286" r:id="rId28"/>
    <p:sldId id="287" r:id="rId29"/>
    <p:sldId id="288" r:id="rId30"/>
    <p:sldId id="289" r:id="rId31"/>
    <p:sldId id="292" r:id="rId32"/>
    <p:sldId id="293" r:id="rId33"/>
    <p:sldId id="294" r:id="rId34"/>
    <p:sldId id="295" r:id="rId35"/>
    <p:sldId id="296" r:id="rId36"/>
    <p:sldId id="297" r:id="rId37"/>
    <p:sldId id="29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9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7AB54-8EA9-6348-B825-35EF8C820633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5C2DF-FF76-F844-A8EB-754BC2A13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9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Marx = conflicts</a:t>
            </a:r>
            <a:r>
              <a:rPr lang="en-US" baseline="0" dirty="0" smtClean="0"/>
              <a:t> over scarce resources</a:t>
            </a:r>
          </a:p>
          <a:p>
            <a:r>
              <a:rPr lang="en-US" baseline="0" dirty="0" smtClean="0"/>
              <a:t>Durkheim = the problem of social cohesion under industrial society</a:t>
            </a:r>
          </a:p>
          <a:p>
            <a:r>
              <a:rPr lang="en-US" baseline="0" dirty="0" smtClean="0"/>
              <a:t>Weber = the process of modernization, new forms of subjectivity and personhood (e.g. Protestant ethic)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5C2DF-FF76-F844-A8EB-754BC2A135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yielding varieties</a:t>
            </a:r>
            <a:r>
              <a:rPr lang="en-US" baseline="0" dirty="0" smtClean="0"/>
              <a:t> of rice or wheat seeds </a:t>
            </a:r>
            <a:r>
              <a:rPr lang="en-US" baseline="0" dirty="0" err="1" smtClean="0"/>
              <a:t>developde</a:t>
            </a:r>
            <a:r>
              <a:rPr lang="en-US" baseline="0" dirty="0" smtClean="0"/>
              <a:t> in laboratory conditions, then extended out to poor farmers throughout the developing world (especially Mexico, India, Pakistan, Bangladesh, </a:t>
            </a:r>
            <a:r>
              <a:rPr lang="en-US" baseline="0" dirty="0" err="1" smtClean="0"/>
              <a:t>Phillipines</a:t>
            </a:r>
            <a:r>
              <a:rPr lang="en-US" baseline="0" dirty="0" smtClean="0"/>
              <a:t>, Indonesia. China had its own green revolution.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5C2DF-FF76-F844-A8EB-754BC2A135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22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Huge</a:t>
            </a:r>
            <a:r>
              <a:rPr lang="en-US" baseline="0" dirty="0" smtClean="0"/>
              <a:t> increases in yield.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5C2DF-FF76-F844-A8EB-754BC2A135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75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the point made by </a:t>
            </a:r>
            <a:r>
              <a:rPr lang="en-US" dirty="0" err="1" smtClean="0"/>
              <a:t>Russel</a:t>
            </a:r>
            <a:r>
              <a:rPr lang="en-US" dirty="0" smtClean="0"/>
              <a:t> that</a:t>
            </a:r>
            <a:r>
              <a:rPr lang="en-US" baseline="0" dirty="0" smtClean="0"/>
              <a:t> it would have been better not to have evacuated. This doesn’t account for the politics and condition of </a:t>
            </a:r>
            <a:r>
              <a:rPr lang="en-US" b="1" baseline="0" dirty="0" smtClean="0"/>
              <a:t>risk</a:t>
            </a:r>
            <a:r>
              <a:rPr lang="en-US" b="0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5C2DF-FF76-F844-A8EB-754BC2A135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17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Pandemic flu.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5C2DF-FF76-F844-A8EB-754BC2A135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4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5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71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2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2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1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5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2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3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7406A-FECD-6445-A93E-31C9729BEFE1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54973-4D1E-8F43-8FC3-E7D27154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Risk Society:</a:t>
            </a:r>
            <a:br>
              <a:rPr lang="en-US" dirty="0" smtClean="0"/>
            </a:br>
            <a:r>
              <a:rPr lang="en-US" dirty="0" smtClean="0"/>
              <a:t>Toward a New </a:t>
            </a:r>
            <a:r>
              <a:rPr lang="en-US" i="1" dirty="0" smtClean="0"/>
              <a:t>Social Theory</a:t>
            </a:r>
            <a:r>
              <a:rPr lang="en-US" dirty="0" smtClean="0"/>
              <a:t> of Modernity</a:t>
            </a:r>
            <a:r>
              <a:rPr lang="en-US" i="1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Unnatural Disasters</a:t>
            </a:r>
          </a:p>
          <a:p>
            <a:r>
              <a:rPr lang="en-US" dirty="0" smtClean="0"/>
              <a:t>Seminar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9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319298" y="5055427"/>
            <a:ext cx="1270058" cy="123110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77125" y="2978092"/>
            <a:ext cx="1022644" cy="1534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52529" y="3068161"/>
            <a:ext cx="1171091" cy="622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1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Green Revolution:</a:t>
            </a:r>
            <a:br>
              <a:rPr lang="en-US" dirty="0" smtClean="0"/>
            </a:br>
            <a:r>
              <a:rPr lang="en-US" dirty="0" smtClean="0"/>
              <a:t>Environmental Externalities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92643" y="1417638"/>
            <a:ext cx="890690" cy="842244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0746" y="1814504"/>
            <a:ext cx="136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SUNLIGHT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30620" y="3909431"/>
            <a:ext cx="107212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Rice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517471" y="3270581"/>
            <a:ext cx="1006149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Water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496781" y="5055427"/>
            <a:ext cx="17154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Soil:</a:t>
            </a:r>
          </a:p>
          <a:p>
            <a:r>
              <a:rPr lang="en-US" dirty="0" smtClean="0"/>
              <a:t>Nitrogen</a:t>
            </a:r>
          </a:p>
          <a:p>
            <a:r>
              <a:rPr lang="en-US" dirty="0" smtClean="0"/>
              <a:t>Phosphate</a:t>
            </a:r>
          </a:p>
          <a:p>
            <a:r>
              <a:rPr lang="en-US" dirty="0" err="1" smtClean="0"/>
              <a:t>Pottassium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26608" y="3249612"/>
            <a:ext cx="1253562" cy="49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Pests (insects)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426608" y="3988956"/>
            <a:ext cx="1253562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Weeds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54482" y="2507315"/>
            <a:ext cx="0" cy="519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58494" y="4065692"/>
            <a:ext cx="907185" cy="203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92643" y="4790123"/>
            <a:ext cx="313391" cy="399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ouble Brace 3"/>
          <p:cNvSpPr/>
          <p:nvPr/>
        </p:nvSpPr>
        <p:spPr>
          <a:xfrm>
            <a:off x="956667" y="2798839"/>
            <a:ext cx="1946322" cy="1200872"/>
          </a:xfrm>
          <a:prstGeom prst="bracePair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03046" y="2507315"/>
            <a:ext cx="1533966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IRRIGATION</a:t>
            </a:r>
            <a:endParaRPr lang="en-US" sz="2000" dirty="0"/>
          </a:p>
        </p:txBody>
      </p:sp>
      <p:sp>
        <p:nvSpPr>
          <p:cNvPr id="17" name="Double Brace 16"/>
          <p:cNvSpPr/>
          <p:nvPr/>
        </p:nvSpPr>
        <p:spPr>
          <a:xfrm>
            <a:off x="3062776" y="4785999"/>
            <a:ext cx="1946322" cy="1715531"/>
          </a:xfrm>
          <a:prstGeom prst="bracePair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30746" y="5175460"/>
            <a:ext cx="164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Industrial </a:t>
            </a:r>
          </a:p>
          <a:p>
            <a:r>
              <a:rPr lang="en-US" sz="2000" dirty="0" smtClean="0"/>
              <a:t>Fertilizers</a:t>
            </a:r>
            <a:endParaRPr lang="en-US" sz="2000" dirty="0"/>
          </a:p>
        </p:txBody>
      </p:sp>
      <p:sp>
        <p:nvSpPr>
          <p:cNvPr id="19" name="Double Brace 18"/>
          <p:cNvSpPr/>
          <p:nvPr/>
        </p:nvSpPr>
        <p:spPr>
          <a:xfrm>
            <a:off x="4985219" y="3144696"/>
            <a:ext cx="1946322" cy="1200872"/>
          </a:xfrm>
          <a:prstGeom prst="bracePair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02746" y="2507315"/>
            <a:ext cx="28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Herbicides and Pesticides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82471" y="1682540"/>
            <a:ext cx="143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Resource Depletion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47414" y="2328871"/>
            <a:ext cx="709253" cy="69805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224482" y="4269033"/>
            <a:ext cx="485206" cy="1273452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739999" y="6004358"/>
            <a:ext cx="1847356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34769" y="5855899"/>
            <a:ext cx="11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Runoff:</a:t>
            </a:r>
          </a:p>
          <a:p>
            <a:r>
              <a:rPr lang="en-US" dirty="0" smtClean="0"/>
              <a:t>Pollution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9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Point 1: Risks </a:t>
            </a:r>
            <a:r>
              <a:rPr lang="en-US" dirty="0" smtClean="0"/>
              <a:t>are </a:t>
            </a:r>
            <a:r>
              <a:rPr lang="en-US" i="1" dirty="0" smtClean="0"/>
              <a:t>consequences</a:t>
            </a:r>
            <a:r>
              <a:rPr lang="en-US" dirty="0" smtClean="0"/>
              <a:t> of modernization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“In the past, the hazards could be traced back to an </a:t>
            </a:r>
            <a:r>
              <a:rPr lang="en-US" i="1" dirty="0" smtClean="0"/>
              <a:t>under</a:t>
            </a:r>
            <a:r>
              <a:rPr lang="en-US" dirty="0" smtClean="0"/>
              <a:t>supply of hygienic technology. Today they have their basis in industrial </a:t>
            </a:r>
            <a:r>
              <a:rPr lang="en-US" i="1" dirty="0" smtClean="0"/>
              <a:t>over</a:t>
            </a:r>
            <a:r>
              <a:rPr lang="en-US" dirty="0" smtClean="0"/>
              <a:t>production. . . . They are risks </a:t>
            </a:r>
            <a:r>
              <a:rPr lang="en-US" i="1" dirty="0" smtClean="0"/>
              <a:t>of modernization</a:t>
            </a:r>
            <a:r>
              <a:rPr lang="en-US" dirty="0" smtClean="0"/>
              <a:t>. They are a </a:t>
            </a:r>
            <a:r>
              <a:rPr lang="en-US" i="1" dirty="0" smtClean="0"/>
              <a:t>wholesale product </a:t>
            </a:r>
            <a:r>
              <a:rPr lang="en-US" dirty="0" smtClean="0"/>
              <a:t>of industrialization, and are systematically intensified as it becomes global.”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6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one </a:t>
            </a:r>
            <a:r>
              <a:rPr lang="en-US" dirty="0" smtClean="0"/>
              <a:t>“risk of </a:t>
            </a:r>
            <a:r>
              <a:rPr lang="en-US" dirty="0" smtClean="0"/>
              <a:t>modernization” as an example, </a:t>
            </a: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 smtClean="0"/>
              <a:t>is this risk distributed in society?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5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Point 2: “Poverty is hierarchic, smog is democratic” (36)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Globalization of risks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Smog doesn’t stop at political boundaries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When food is contaminated with pesticides, everyone eats it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“a policy of making the Earth uninhabitable” (38)</a:t>
            </a:r>
          </a:p>
        </p:txBody>
      </p:sp>
    </p:spTree>
    <p:extLst>
      <p:ext uri="{BB962C8B-B14F-4D97-AF65-F5344CB8AC3E}">
        <p14:creationId xmlns:p14="http://schemas.microsoft.com/office/powerpoint/2010/main" val="384321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Fukushima Exclusion Zone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11"/>
            <a:ext cx="9144000" cy="60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4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‘blank spots’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021"/>
            <a:ext cx="914400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2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Monuments of what threatens us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823"/>
            <a:ext cx="9144000" cy="44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3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3140" y="372181"/>
            <a:ext cx="10144866" cy="627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6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0"/>
            <a:ext cx="4605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Boomerang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“Sooner or later the risks also catch up with those who produce or profit from them.”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Compare with </a:t>
            </a:r>
            <a:r>
              <a:rPr lang="en-US" dirty="0" smtClean="0"/>
              <a:t>Karl Marx’s theory of capitalism and inequality of wealth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9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</a:t>
            </a:r>
            <a:r>
              <a:rPr lang="en-US" b="1" dirty="0" smtClean="0"/>
              <a:t>social </a:t>
            </a:r>
            <a:r>
              <a:rPr lang="en-US" dirty="0" smtClean="0"/>
              <a:t>politics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Defined in response to the problem of scarcity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Growth: increase production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Distribution of wealth: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Political struggles over failures to achieve fair distribution, or failure to achieve growth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Classical social theory of modernity: </a:t>
            </a:r>
            <a:r>
              <a:rPr lang="en-US" dirty="0" smtClean="0"/>
              <a:t>Marx vs. Durkheim vs. Weber</a:t>
            </a:r>
            <a:endParaRPr lang="en-US" dirty="0"/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In </a:t>
            </a:r>
            <a:r>
              <a:rPr lang="en-US" i="1" dirty="0"/>
              <a:t>no modern state is it legitimate for people to starve 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91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ALSO: New international inequalities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Villa </a:t>
            </a:r>
            <a:r>
              <a:rPr lang="en-US" dirty="0" err="1" smtClean="0"/>
              <a:t>Inflamable</a:t>
            </a:r>
            <a:r>
              <a:rPr lang="en-US" dirty="0" smtClean="0"/>
              <a:t>, Dock </a:t>
            </a:r>
            <a:r>
              <a:rPr lang="en-US" dirty="0" err="1" smtClean="0"/>
              <a:t>Sud</a:t>
            </a:r>
            <a:r>
              <a:rPr lang="en-US" dirty="0" smtClean="0"/>
              <a:t>, Buenos Aires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-548341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4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Bhopal, India, 1984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06" y="2238935"/>
            <a:ext cx="7239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122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Discussion: Do you think risks are “democratic”? Are they distributed equally?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0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Point 3: Risk perception and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“</a:t>
            </a:r>
            <a:r>
              <a:rPr lang="en-US" dirty="0" err="1" smtClean="0"/>
              <a:t>conflictual</a:t>
            </a:r>
            <a:r>
              <a:rPr lang="en-US" dirty="0" smtClean="0"/>
              <a:t> </a:t>
            </a:r>
            <a:r>
              <a:rPr lang="en-US" dirty="0" err="1" smtClean="0"/>
              <a:t>pluralization</a:t>
            </a:r>
            <a:r>
              <a:rPr lang="en-US" dirty="0" smtClean="0"/>
              <a:t> and multiplicity of definitions of civilization’s risks”</a:t>
            </a:r>
          </a:p>
          <a:p>
            <a:pPr lvl="1"/>
            <a:r>
              <a:rPr lang="en-US" dirty="0" smtClean="0"/>
              <a:t>Which risks are real? Which are important?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9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Risks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60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1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risks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4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modernization, science and technology are tools to increase growth and production, improve life and society.</a:t>
            </a:r>
          </a:p>
          <a:p>
            <a:endParaRPr lang="en-US" dirty="0"/>
          </a:p>
          <a:p>
            <a:r>
              <a:rPr lang="en-US" dirty="0" smtClean="0"/>
              <a:t>What do you think is the role of science and technology in ‘risk society’?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1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B. Modernization risks are “knowledge dependent” (26)</a:t>
            </a:r>
          </a:p>
          <a:p>
            <a:pPr lvl="1"/>
            <a:r>
              <a:rPr lang="en-US" dirty="0" smtClean="0"/>
              <a:t>Modernization risks “require the ‘sensory organs’ of science—theories, experiments, measuring instruments—in order to become visible or interpretable as hazards at all.” (27)</a:t>
            </a:r>
          </a:p>
        </p:txBody>
      </p:sp>
    </p:spTree>
    <p:extLst>
      <p:ext uri="{BB962C8B-B14F-4D97-AF65-F5344CB8AC3E}">
        <p14:creationId xmlns:p14="http://schemas.microsoft.com/office/powerpoint/2010/main" val="1095803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C. “In definition of risks the sciences’ monopoly on rationality is broken.” “There is no expert on risk.” (29)</a:t>
            </a:r>
          </a:p>
          <a:p>
            <a:pPr lvl="1"/>
            <a:r>
              <a:rPr lang="en-US" dirty="0" smtClean="0"/>
              <a:t>Acceptable vs. not acceptable risk</a:t>
            </a:r>
          </a:p>
          <a:p>
            <a:pPr lvl="1"/>
            <a:r>
              <a:rPr lang="en-US" dirty="0" smtClean="0"/>
              <a:t>How do we wish to live? What is humankind? What do we think about nature?</a:t>
            </a:r>
          </a:p>
          <a:p>
            <a:pPr lvl="1"/>
            <a:r>
              <a:rPr lang="en-US" dirty="0" smtClean="0"/>
              <a:t>Uncertainty is real (scientists cannot be </a:t>
            </a:r>
            <a:r>
              <a:rPr lang="en-US" b="1" dirty="0" smtClean="0"/>
              <a:t>certain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262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D. “the not-yet-event as stimulus to action”</a:t>
            </a:r>
          </a:p>
          <a:p>
            <a:pPr lvl="1"/>
            <a:r>
              <a:rPr lang="en-US" dirty="0" smtClean="0"/>
              <a:t>Risks are in the </a:t>
            </a:r>
            <a:r>
              <a:rPr lang="en-US" b="1" dirty="0" smtClean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6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science and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Science and technology allow mastery and control of nature to increase growth and productivity</a:t>
            </a:r>
          </a:p>
          <a:p>
            <a:r>
              <a:rPr lang="en-US" dirty="0" smtClean="0"/>
              <a:t>Modernization = Humans vs. Nature</a:t>
            </a:r>
          </a:p>
          <a:p>
            <a:r>
              <a:rPr lang="en-US" dirty="0" smtClean="0"/>
              <a:t>Post-Lisbon earthquake:</a:t>
            </a:r>
          </a:p>
          <a:p>
            <a:pPr lvl="1"/>
            <a:r>
              <a:rPr lang="en-US" dirty="0" smtClean="0"/>
              <a:t>“We are not responsible for nature as such but for our practical and intellectual relation to it.”—Larsen, writing on Immanuel Kant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1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Mad Cow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583765"/>
            <a:ext cx="8314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7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politics of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1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406" y="5083969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en-US" dirty="0"/>
              <a:t>Miyagi residents physically block officials from surveying proposed nuke waste dump sites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373" r="637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 smtClean="0"/>
              <a:t>The Japan Times, </a:t>
            </a:r>
            <a:r>
              <a:rPr lang="en-US" dirty="0" smtClean="0"/>
              <a:t>Sep 1 </a:t>
            </a:r>
            <a:r>
              <a:rPr lang="en-US" i="1" dirty="0" smtClean="0"/>
              <a:t>2015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12150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Industrial Society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Proletariat</a:t>
            </a:r>
            <a:r>
              <a:rPr lang="en-US" dirty="0"/>
              <a:t>, exploited working-class</a:t>
            </a:r>
          </a:p>
          <a:p>
            <a:r>
              <a:rPr lang="en-US" dirty="0" smtClean="0"/>
              <a:t>Solidarity of need	</a:t>
            </a:r>
          </a:p>
          <a:p>
            <a:r>
              <a:rPr lang="en-US" dirty="0" smtClean="0"/>
              <a:t>Modernization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Risk Society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“Community of danger”</a:t>
            </a:r>
          </a:p>
          <a:p>
            <a:r>
              <a:rPr lang="en-US" dirty="0" smtClean="0"/>
              <a:t>Solidarity of anxiety</a:t>
            </a:r>
          </a:p>
          <a:p>
            <a:r>
              <a:rPr lang="en-US" dirty="0" smtClean="0"/>
              <a:t>Reflexive modernization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74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and blame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"Risk is always related to security and safety. It is also always connected to responsibility." (</a:t>
            </a:r>
            <a:r>
              <a:rPr lang="en-US" dirty="0" err="1"/>
              <a:t>Giddens</a:t>
            </a:r>
            <a:r>
              <a:rPr lang="en-US" dirty="0"/>
              <a:t>, 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9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and responsibility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disputable who is responsible</a:t>
            </a:r>
          </a:p>
          <a:p>
            <a:r>
              <a:rPr lang="en-US" dirty="0" smtClean="0"/>
              <a:t>Organized irresponsibility: the “system”</a:t>
            </a:r>
          </a:p>
          <a:p>
            <a:pPr lvl="1"/>
            <a:r>
              <a:rPr lang="en-US" dirty="0"/>
              <a:t>"the systemic interdependence of the highly specialized agents of modernization in business, agriculture, the law and politics corresponds to the absence of isolable single causes and responsibilities."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55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Pesticides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is at fault?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674620"/>
            <a:ext cx="628650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2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0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1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Green Revolution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102"/>
            <a:ext cx="9144000" cy="54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1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6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natural to artificial environments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143"/>
            <a:ext cx="9144000" cy="59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3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315344" y="5509285"/>
            <a:ext cx="1270058" cy="123110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99769" y="3249612"/>
            <a:ext cx="1022644" cy="1534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52529" y="3068161"/>
            <a:ext cx="1171091" cy="8893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Rice and the environment: </a:t>
            </a:r>
            <a:br>
              <a:rPr lang="en-US" dirty="0" smtClean="0"/>
            </a:br>
            <a:r>
              <a:rPr lang="en-US" dirty="0" smtClean="0"/>
              <a:t>Green Revolution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92643" y="1417638"/>
            <a:ext cx="890690" cy="842244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0746" y="1814504"/>
            <a:ext cx="136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SUNLIGHT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35937" y="3909431"/>
            <a:ext cx="10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Rice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517471" y="3249612"/>
            <a:ext cx="100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Water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0805" y="5509285"/>
            <a:ext cx="17154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Soil:</a:t>
            </a:r>
          </a:p>
          <a:p>
            <a:r>
              <a:rPr lang="en-US" dirty="0" smtClean="0"/>
              <a:t>Nitrogen</a:t>
            </a:r>
          </a:p>
          <a:p>
            <a:r>
              <a:rPr lang="en-US" dirty="0" smtClean="0"/>
              <a:t>Phosphate</a:t>
            </a:r>
          </a:p>
          <a:p>
            <a:r>
              <a:rPr lang="en-US" dirty="0" smtClean="0"/>
              <a:t>Potassium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9769" y="3249612"/>
            <a:ext cx="1253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Pests (insects)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399769" y="4155652"/>
            <a:ext cx="125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Weeds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54482" y="2507314"/>
            <a:ext cx="0" cy="742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523620" y="3618944"/>
            <a:ext cx="907185" cy="2904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92643" y="4790123"/>
            <a:ext cx="313391" cy="570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ouble Brace 3"/>
          <p:cNvSpPr/>
          <p:nvPr/>
        </p:nvSpPr>
        <p:spPr>
          <a:xfrm>
            <a:off x="956667" y="2523809"/>
            <a:ext cx="1946322" cy="1715531"/>
          </a:xfrm>
          <a:prstGeom prst="bracePair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03046" y="2193900"/>
            <a:ext cx="153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IRRIGATION</a:t>
            </a:r>
            <a:endParaRPr lang="en-US" sz="2000" dirty="0"/>
          </a:p>
        </p:txBody>
      </p:sp>
      <p:sp>
        <p:nvSpPr>
          <p:cNvPr id="17" name="Double Brace 16"/>
          <p:cNvSpPr/>
          <p:nvPr/>
        </p:nvSpPr>
        <p:spPr>
          <a:xfrm>
            <a:off x="2956424" y="5175460"/>
            <a:ext cx="1946322" cy="1715531"/>
          </a:xfrm>
          <a:prstGeom prst="bracePair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30746" y="5175460"/>
            <a:ext cx="164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Industrial</a:t>
            </a:r>
          </a:p>
          <a:p>
            <a:r>
              <a:rPr lang="en-US" sz="2000" dirty="0" smtClean="0"/>
              <a:t>Fertilizers</a:t>
            </a:r>
            <a:endParaRPr lang="en-US" sz="2000" dirty="0"/>
          </a:p>
        </p:txBody>
      </p:sp>
      <p:sp>
        <p:nvSpPr>
          <p:cNvPr id="19" name="Double Brace 18"/>
          <p:cNvSpPr/>
          <p:nvPr/>
        </p:nvSpPr>
        <p:spPr>
          <a:xfrm>
            <a:off x="5879858" y="3068161"/>
            <a:ext cx="1946322" cy="1715531"/>
          </a:xfrm>
          <a:prstGeom prst="bracePair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79858" y="2523809"/>
            <a:ext cx="28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Herbicides and Pesticides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277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green revolution worked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59212"/>
            <a:ext cx="5854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01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. . 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“In </a:t>
            </a:r>
            <a:r>
              <a:rPr lang="en-US" b="1" dirty="0" smtClean="0"/>
              <a:t>advanced</a:t>
            </a:r>
            <a:r>
              <a:rPr lang="en-US" dirty="0" smtClean="0"/>
              <a:t> modernity the social production of </a:t>
            </a:r>
            <a:r>
              <a:rPr lang="en-US" i="1" dirty="0" smtClean="0"/>
              <a:t>wealth</a:t>
            </a:r>
            <a:r>
              <a:rPr lang="en-US" dirty="0" smtClean="0"/>
              <a:t> is systematically accompanied by the social production of </a:t>
            </a:r>
            <a:r>
              <a:rPr lang="en-US" i="1" dirty="0" smtClean="0"/>
              <a:t>risks</a:t>
            </a:r>
            <a:r>
              <a:rPr lang="en-US" dirty="0" smtClean="0"/>
              <a:t>. Accordingly, the problems and conflicts related to distribution in a society of scarcity overlap with the problems and conflicts that arise from the production, definition and distribution of techno-scientifically produced risks.”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-Ulrich Beck, </a:t>
            </a:r>
            <a:r>
              <a:rPr lang="en-US" i="1" dirty="0" smtClean="0"/>
              <a:t>Risk Society</a:t>
            </a:r>
            <a:r>
              <a:rPr lang="en-US" dirty="0" smtClean="0"/>
              <a:t>: 19.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30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social production of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group identify one characteristic of the new “risks”. What distinguishes it from older problems of “scarcity” or poverty?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936</Words>
  <Application>Microsoft Macintosh PowerPoint</Application>
  <PresentationFormat>On-screen Show (4:3)</PresentationFormat>
  <Paragraphs>123</Paragraphs>
  <Slides>37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Risk Society: Toward a New Social Theory of Modernity </vt:lpstr>
      <vt:lpstr>Modern social politics</vt:lpstr>
      <vt:lpstr>The role of science and technology</vt:lpstr>
      <vt:lpstr>Example: The Green Revolution</vt:lpstr>
      <vt:lpstr>From natural to artificial environments</vt:lpstr>
      <vt:lpstr>Rice and the environment:  Green Revolution</vt:lpstr>
      <vt:lpstr>The green revolution worked</vt:lpstr>
      <vt:lpstr>But . . . </vt:lpstr>
      <vt:lpstr>The social production of risks</vt:lpstr>
      <vt:lpstr>Green Revolution: Environmental Externalities</vt:lpstr>
      <vt:lpstr>Point 1: Risks are consequences of modernization</vt:lpstr>
      <vt:lpstr>PowerPoint Presentation</vt:lpstr>
      <vt:lpstr>Point 2: “Poverty is hierarchic, smog is democratic” (36)</vt:lpstr>
      <vt:lpstr>Fukushima Exclusion Zone</vt:lpstr>
      <vt:lpstr>The new ‘blank spots’</vt:lpstr>
      <vt:lpstr>Monuments of what threatens us </vt:lpstr>
      <vt:lpstr>PowerPoint Presentation</vt:lpstr>
      <vt:lpstr>PowerPoint Presentation</vt:lpstr>
      <vt:lpstr>Boomerang effect</vt:lpstr>
      <vt:lpstr>BUT ALSO: New international inequalities</vt:lpstr>
      <vt:lpstr>Bhopal, India, 1984</vt:lpstr>
      <vt:lpstr>Discussion: Do you think risks are “democratic”? Are they distributed equally?</vt:lpstr>
      <vt:lpstr>Point 3: Risk perception and definition</vt:lpstr>
      <vt:lpstr>Old Risks</vt:lpstr>
      <vt:lpstr>New risks</vt:lpstr>
      <vt:lpstr>Debate.</vt:lpstr>
      <vt:lpstr>PowerPoint Presentation</vt:lpstr>
      <vt:lpstr>PowerPoint Presentation</vt:lpstr>
      <vt:lpstr>PowerPoint Presentation</vt:lpstr>
      <vt:lpstr>Example: Mad Cow Disease</vt:lpstr>
      <vt:lpstr>The new politics of risk</vt:lpstr>
      <vt:lpstr>Miyagi residents physically block officials from surveying proposed nuke waste dump sites </vt:lpstr>
      <vt:lpstr>PowerPoint Presentation</vt:lpstr>
      <vt:lpstr>Risk and blame</vt:lpstr>
      <vt:lpstr>Risk and responsibility</vt:lpstr>
      <vt:lpstr>Pesticides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</dc:creator>
  <cp:lastModifiedBy>L</cp:lastModifiedBy>
  <cp:revision>29</cp:revision>
  <dcterms:created xsi:type="dcterms:W3CDTF">2016-10-14T03:45:04Z</dcterms:created>
  <dcterms:modified xsi:type="dcterms:W3CDTF">2018-03-05T01:12:58Z</dcterms:modified>
</cp:coreProperties>
</file>